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696BE-50C1-2545-BFE2-4E59E8270E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5FEE2-6CC3-9A42-863B-D83977FAF1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2E9CD-5F4D-9E4F-9722-73B87D63A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42A5-3347-BD4F-9F95-E733EC9D18D2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622D4-8272-944C-8364-0E2DFFF44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55A75-2CC1-3342-A59B-3952C2F36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14E6-B264-9542-AD7C-948083EF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72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D45E4-9AEC-5A4A-A928-3B7DC9C37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E66D4E-B7F3-9F47-9B55-995739950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3DF87-DE87-7D41-9A67-B55FB107A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42A5-3347-BD4F-9F95-E733EC9D18D2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FBE4E-A80B-A04B-A833-AFEBEC077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2C780-F277-D14A-A5AA-86E23787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14E6-B264-9542-AD7C-948083EF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6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A40F41-71D5-0845-A706-90B54A0AF0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E5493B-38EE-954C-9337-DA5C6DAC1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C47BB-3C33-F748-B297-FD70A0412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42A5-3347-BD4F-9F95-E733EC9D18D2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7985A-3DE9-CD4F-8214-AC8ABA98E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DCAEF-131C-8E4F-9E65-3412AA51E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14E6-B264-9542-AD7C-948083EF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5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3B6C5-BBCC-E249-8AFA-E711591B3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8018E-CC09-1840-80B2-923AEA0E9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14AEA-8603-8E47-B5E5-0ED639106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42A5-3347-BD4F-9F95-E733EC9D18D2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F3882-0E44-AA4C-84ED-0CAE58C7B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556E0-E079-5F48-B315-88D1ABB44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14E6-B264-9542-AD7C-948083EF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3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2DB64-2404-6E4F-B7D1-616530F0F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4DFD3-C375-854C-A3AE-9FEEAEC0F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E8CCD-9B58-3E40-B299-08106548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42A5-3347-BD4F-9F95-E733EC9D18D2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937E4-51AC-6248-A535-DBD840625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1D6FF-9CEF-5E4C-B075-A8788530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14E6-B264-9542-AD7C-948083EF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2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F8D13-230A-9743-8814-78A8094A6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034CA-E94E-AF41-9F73-5E9C23238D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33C086-549B-D547-804F-BD094BBA3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E88BB-99A1-224C-9230-B31F1EABF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42A5-3347-BD4F-9F95-E733EC9D18D2}" type="datetimeFigureOut">
              <a:rPr lang="en-US" smtClean="0"/>
              <a:t>2/22/22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B454D-82A0-374F-86D1-24A1D32DD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81198-966C-D14F-B046-B5989C6B3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14E6-B264-9542-AD7C-948083EF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1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1359F-8A63-3749-8771-02BE58F86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C86BB-0D59-1145-B3A2-33392B25B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0AE507-4490-E14E-9FB7-8E9916D61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330B69-5BA6-0341-BF07-17B4C43D0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80606C-392C-BC42-ABB9-81B1126209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5F140C-0210-B44A-8D08-56EC5F96D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42A5-3347-BD4F-9F95-E733EC9D18D2}" type="datetimeFigureOut">
              <a:rPr lang="en-US" smtClean="0"/>
              <a:t>2/22/22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55EF8D-472F-E14B-9950-30425665D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5FB418-3397-8D4E-822A-55913F415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14E6-B264-9542-AD7C-948083EF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2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03584-5B62-BD46-97F8-97EDE39FC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D3C633-88B8-FE42-9EF3-958DE2AEA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42A5-3347-BD4F-9F95-E733EC9D18D2}" type="datetimeFigureOut">
              <a:rPr lang="en-US" smtClean="0"/>
              <a:t>2/22/22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D12E26-A680-4F48-B2AC-B72693B5A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C7519F-E3FB-4540-8991-E505F0390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14E6-B264-9542-AD7C-948083EF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5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41C195-61F6-8440-947E-68F6D2C77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42A5-3347-BD4F-9F95-E733EC9D18D2}" type="datetimeFigureOut">
              <a:rPr lang="en-US" smtClean="0"/>
              <a:t>2/22/22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85D4AE-D0C9-BD41-B71A-188009BFC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B782BB-4C73-4749-B11E-0BF7CB934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14E6-B264-9542-AD7C-948083EF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4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DBE6D-5D4D-114A-9E59-F3DF005B3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71067-5600-814D-A378-12B0A3B69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FA15DD-84C5-8340-9D64-8BF2254A8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7DB41-9628-7840-97C3-41976D223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42A5-3347-BD4F-9F95-E733EC9D18D2}" type="datetimeFigureOut">
              <a:rPr lang="en-US" smtClean="0"/>
              <a:t>2/22/22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B60AB-4846-B74B-BC4D-6E6D48876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00CB3-7D7A-4A49-A2E1-AA1AC7A8C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14E6-B264-9542-AD7C-948083EF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5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29E43-9ED3-834B-94F7-39F6D2C5C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E29FDC-F76F-6040-AD79-2DDA7CC48D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FC3355-72FB-7B46-8AA7-6677804D7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81438E-6C89-E14A-90B1-354166501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42A5-3347-BD4F-9F95-E733EC9D18D2}" type="datetimeFigureOut">
              <a:rPr lang="en-US" smtClean="0"/>
              <a:t>2/22/22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B0860B-7D4F-2943-AF56-8915E2C73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D8000-3430-B145-B1B2-5375A0D11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814E6-B264-9542-AD7C-948083EF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5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4854C7-F229-7145-AD3F-2736D0EF9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23AF86-1B0D-6341-BCC1-D7D8C0479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DB10B-3326-4A45-BB9B-A8831B57AB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942A5-3347-BD4F-9F95-E733EC9D18D2}" type="datetimeFigureOut">
              <a:rPr lang="en-US" smtClean="0"/>
              <a:t>2/22/22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C5FCD-8CFF-F54B-B85E-0D048E6C3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5441C-0F23-8643-8FC6-1F39F6746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814E6-B264-9542-AD7C-948083EF9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concilingworks.org/resource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BE6B425-B249-ED45-9DA2-405B208399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0676"/>
            <a:ext cx="7021513" cy="2308324"/>
          </a:xfrm>
        </p:spPr>
        <p:txBody>
          <a:bodyPr>
            <a:normAutofit/>
          </a:bodyPr>
          <a:lstStyle/>
          <a:p>
            <a:pPr algn="l"/>
            <a:r>
              <a:rPr lang="en-US" sz="7200">
                <a:solidFill>
                  <a:schemeClr val="bg1"/>
                </a:solidFill>
              </a:rPr>
              <a:t>Intercultual diversity inventory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2DD655-E9AC-9347-B35F-E0565850FD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3809999"/>
            <a:ext cx="7025753" cy="1012778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Sierra Pacific Synod</a:t>
            </a:r>
          </a:p>
          <a:p>
            <a:pPr algn="l"/>
            <a:r>
              <a:rPr lang="en-US">
                <a:solidFill>
                  <a:schemeClr val="bg1"/>
                </a:solidFill>
              </a:rPr>
              <a:t>Bishop’s Convocation 2022</a:t>
            </a:r>
          </a:p>
          <a:p>
            <a:pPr algn="l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340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7A5F99-D784-8246-BD0E-BB9A3AFB5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4088"/>
            <a:ext cx="3529953" cy="2980944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What is IDI?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BDBF0-5B4D-E346-BEA4-9835B59AF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2410" y="704088"/>
            <a:ext cx="5135293" cy="5248656"/>
          </a:xfrm>
        </p:spPr>
        <p:txBody>
          <a:bodyPr anchor="ctr">
            <a:normAutofit lnSpcReduction="10000"/>
          </a:bodyPr>
          <a:lstStyle/>
          <a:p>
            <a:r>
              <a:rPr lang="en-US" sz="2400" dirty="0"/>
              <a:t>The Intercultural Development Inventory® (IDI) is a theory-based assessment of intercultural competence -the capability to shift cultural perspective and appropriately adapt behavior to cultural differences and commonalities. </a:t>
            </a:r>
          </a:p>
          <a:p>
            <a:endParaRPr lang="en-US" sz="2400" dirty="0"/>
          </a:p>
          <a:p>
            <a:r>
              <a:rPr lang="en-US" sz="2400" dirty="0"/>
              <a:t>The IDI is a 50- item , cross-culturally generalizable, valid, and reliable assessment of intercultural competence available online that can be completed within 15-20 minutes. </a:t>
            </a:r>
          </a:p>
          <a:p>
            <a:endParaRPr lang="en-US" sz="2400" dirty="0"/>
          </a:p>
          <a:p>
            <a:r>
              <a:rPr lang="en-US" sz="2400" dirty="0"/>
              <a:t>IDI as a developmental tool.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080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5FEF463D-EE6B-46FF-B7C7-74B09A96C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9">
            <a:extLst>
              <a:ext uri="{FF2B5EF4-FFF2-40B4-BE49-F238E27FC236}">
                <a16:creationId xmlns:a16="http://schemas.microsoft.com/office/drawing/2014/main" id="{11A27B3A-460C-4100-99B5-817F25979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089" y="1498602"/>
            <a:ext cx="4403345" cy="3940174"/>
            <a:chOff x="827089" y="1498602"/>
            <a:chExt cx="4403345" cy="3940174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19" name="Freeform: Shape 10">
              <a:extLst>
                <a:ext uri="{FF2B5EF4-FFF2-40B4-BE49-F238E27FC236}">
                  <a16:creationId xmlns:a16="http://schemas.microsoft.com/office/drawing/2014/main" id="{35450488-7F33-43E4-B4DA-CAB50A1CC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E5154B2-BEF9-4C08-B6B1-9DED9F17C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bg1">
                <a:alpha val="86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06C5133-7138-F743-AE4B-3AD1C50D7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27" y="2023558"/>
            <a:ext cx="3521265" cy="2491292"/>
          </a:xfrm>
        </p:spPr>
        <p:txBody>
          <a:bodyPr anchor="t">
            <a:normAutofit/>
          </a:bodyPr>
          <a:lstStyle/>
          <a:p>
            <a:r>
              <a:rPr lang="en-US" sz="4000" dirty="0"/>
              <a:t>Shared Definitions: WHO, WHAT, HOW?</a:t>
            </a:r>
          </a:p>
        </p:txBody>
      </p:sp>
      <p:sp>
        <p:nvSpPr>
          <p:cNvPr id="20" name="Freeform: Shape 13">
            <a:extLst>
              <a:ext uri="{FF2B5EF4-FFF2-40B4-BE49-F238E27FC236}">
                <a16:creationId xmlns:a16="http://schemas.microsoft.com/office/drawing/2014/main" id="{30B5ED20-499B-41E7-95BE-8BBD31314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5A51D22-76EA-4C70-B5C9-ED3946924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2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A5593-0D2C-D94B-9588-D21A2D17F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646070"/>
            <a:ext cx="5276850" cy="5362844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AutoNum type="arabicPeriod"/>
            </a:pPr>
            <a:r>
              <a:rPr lang="en-US" sz="2400" dirty="0">
                <a:solidFill>
                  <a:schemeClr val="tx1">
                    <a:alpha val="80000"/>
                  </a:schemeClr>
                </a:solidFill>
              </a:rPr>
              <a:t>Culture</a:t>
            </a:r>
          </a:p>
          <a:p>
            <a:pPr lvl="1"/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Subjective Culture – Patters of interpretations and behavior learned from one’s group that guide individual and group activity.</a:t>
            </a:r>
          </a:p>
          <a:p>
            <a:pPr lvl="1"/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Objective Culture – the artifacts and institutions created by a group of people, reflected in such areas as art, architecture, dance, literature, holidays and collective history.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chemeClr val="tx1">
                    <a:alpha val="80000"/>
                  </a:schemeClr>
                </a:solidFill>
              </a:rPr>
              <a:t>Diversity – the mix of differences. It is the </a:t>
            </a:r>
            <a:r>
              <a:rPr lang="en-US" sz="2400">
                <a:solidFill>
                  <a:schemeClr val="tx1">
                    <a:alpha val="80000"/>
                  </a:schemeClr>
                </a:solidFill>
              </a:rPr>
              <a:t>who question.</a:t>
            </a:r>
            <a:endParaRPr lang="en-US" sz="2400" dirty="0">
              <a:solidFill>
                <a:schemeClr val="tx1">
                  <a:alpha val="80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n-US" sz="2400" dirty="0">
              <a:solidFill>
                <a:schemeClr val="tx1">
                  <a:alpha val="80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chemeClr val="tx1">
                    <a:alpha val="80000"/>
                  </a:schemeClr>
                </a:solidFill>
              </a:rPr>
              <a:t>Inclusion – Making the mix work. It is the what question.</a:t>
            </a:r>
          </a:p>
          <a:p>
            <a:pPr marL="0" indent="0">
              <a:buNone/>
            </a:pPr>
            <a:endParaRPr lang="en-US" sz="2400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/>
              <a:t>Therefore, intercultural competence is about making a diverse environment inclusive. IDI is the how.</a:t>
            </a:r>
            <a:endParaRPr lang="en-US" sz="2400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>
                  <a:alpha val="80000"/>
                </a:schemeClr>
              </a:solidFill>
            </a:endParaRPr>
          </a:p>
          <a:p>
            <a:pPr marL="457200" lvl="1" indent="0">
              <a:buNone/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980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47B35-8833-1048-BB29-F4C20D7A9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IDI continuum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170E346-B98B-43A6-A4DA-D36FF6328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EC0A227-48E7-A943-888A-B4396C2984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5424" y="1863801"/>
            <a:ext cx="8581150" cy="444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772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1367F-4106-A34C-92C2-672111478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if you want to take IDI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C8402-3F37-7243-98F5-A7479FB40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Contact an IDI Qualified Administrator</a:t>
            </a:r>
          </a:p>
          <a:p>
            <a:pPr lvl="1"/>
            <a:r>
              <a:rPr lang="en-US" dirty="0"/>
              <a:t>There is a fee - individual or group</a:t>
            </a:r>
          </a:p>
          <a:p>
            <a:r>
              <a:rPr lang="en-US" dirty="0"/>
              <a:t>Take the IDI Assessment – confidential, non-judgmental</a:t>
            </a:r>
          </a:p>
          <a:p>
            <a:r>
              <a:rPr lang="en-US" dirty="0"/>
              <a:t>Schedule a Debriefing</a:t>
            </a:r>
          </a:p>
          <a:p>
            <a:pPr lvl="1"/>
            <a:r>
              <a:rPr lang="en-US" dirty="0"/>
              <a:t>Receiving the result of your assessment</a:t>
            </a:r>
          </a:p>
          <a:p>
            <a:pPr lvl="1"/>
            <a:r>
              <a:rPr lang="en-US" dirty="0"/>
              <a:t>45 minutes to one hour</a:t>
            </a:r>
          </a:p>
          <a:p>
            <a:pPr lvl="1"/>
            <a:r>
              <a:rPr lang="en-US" dirty="0"/>
              <a:t>Includes Intercultural Development Plan</a:t>
            </a:r>
          </a:p>
          <a:p>
            <a:r>
              <a:rPr lang="en-US" dirty="0"/>
              <a:t>Formation Journey continues…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682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agnifying glass and question mark">
            <a:extLst>
              <a:ext uri="{FF2B5EF4-FFF2-40B4-BE49-F238E27FC236}">
                <a16:creationId xmlns:a16="http://schemas.microsoft.com/office/drawing/2014/main" id="{9436EF9E-FE66-4072-A974-3124C1EA81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10" t="9091" r="2565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B91D3D-D7BC-EF4A-B8C8-94EA0DB0F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Sharing and Q&amp;A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55321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D52E7A-86A4-074D-B2D6-57DFCC139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</a:rPr>
              <a:t>IDI Qualified Administrator</a:t>
            </a: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CCCFD6B-1A13-8A4E-BC88-778E6FD86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600" dirty="0"/>
              <a:t>Contacted Individual QA</a:t>
            </a:r>
          </a:p>
          <a:p>
            <a:pPr lvl="0"/>
            <a:r>
              <a:rPr lang="en-US" sz="2600" dirty="0"/>
              <a:t>Rev. Ben </a:t>
            </a:r>
            <a:r>
              <a:rPr lang="en-US" sz="2600" dirty="0" err="1"/>
              <a:t>Sandin</a:t>
            </a:r>
            <a:r>
              <a:rPr lang="en-US" sz="2600" dirty="0"/>
              <a:t>: </a:t>
            </a:r>
            <a:r>
              <a:rPr lang="en-US" sz="2600" dirty="0" err="1"/>
              <a:t>bsandin@bethelcupertino.org</a:t>
            </a:r>
            <a:endParaRPr lang="en-US" sz="2600" dirty="0"/>
          </a:p>
          <a:p>
            <a:pPr lvl="0"/>
            <a:r>
              <a:rPr lang="en-US" sz="2600" dirty="0"/>
              <a:t>Rev. Laura Eberly, founder of Mountaintop Coaching and Consulting: </a:t>
            </a:r>
            <a:r>
              <a:rPr lang="en-US" sz="2600" dirty="0" err="1"/>
              <a:t>leberly@gmail.com</a:t>
            </a:r>
            <a:endParaRPr lang="en-US" sz="2600" dirty="0"/>
          </a:p>
          <a:p>
            <a:pPr lvl="0"/>
            <a:r>
              <a:rPr lang="en-US" sz="2600" dirty="0"/>
              <a:t>Rev. </a:t>
            </a:r>
            <a:r>
              <a:rPr lang="en-US" sz="2600" dirty="0" err="1"/>
              <a:t>Tita</a:t>
            </a:r>
            <a:r>
              <a:rPr lang="en-US" sz="2600" dirty="0"/>
              <a:t> </a:t>
            </a:r>
            <a:r>
              <a:rPr lang="en-US" sz="2600" dirty="0" err="1"/>
              <a:t>Valeriano</a:t>
            </a:r>
            <a:r>
              <a:rPr lang="en-US" sz="2600" dirty="0"/>
              <a:t>: </a:t>
            </a:r>
            <a:r>
              <a:rPr lang="en-US" sz="2600" dirty="0" err="1"/>
              <a:t>titav@spselca.org</a:t>
            </a:r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r>
              <a:rPr lang="en-US" sz="2600" dirty="0"/>
              <a:t>Other institutions</a:t>
            </a:r>
          </a:p>
          <a:p>
            <a:pPr lvl="0"/>
            <a:r>
              <a:rPr lang="en-US" sz="2600" dirty="0"/>
              <a:t>Reconciling Works: </a:t>
            </a:r>
            <a:r>
              <a:rPr lang="en-US" sz="2600" dirty="0">
                <a:hlinkClick r:id="rId2"/>
              </a:rPr>
              <a:t>https://www.reconcilingworks.org/resources/</a:t>
            </a:r>
            <a:endParaRPr lang="en-US" sz="2600" dirty="0"/>
          </a:p>
          <a:p>
            <a:pPr lvl="0"/>
            <a:r>
              <a:rPr lang="en-US" sz="2600" dirty="0"/>
              <a:t>Rev. Julie Boleyn, Regional Director, Upper Midwest, Kaleidoscope Institute: </a:t>
            </a:r>
            <a:r>
              <a:rPr lang="en-US" sz="2600" dirty="0" err="1"/>
              <a:t>julie.boleyn@kscopeinstitute.org</a:t>
            </a:r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63507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0C00DE-DDE4-4945-8592-8F2982124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Learn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862CA-EF2B-564D-B0D2-54DC8AC25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4782320"/>
            <a:ext cx="7644627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4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https://</a:t>
            </a:r>
            <a:r>
              <a:rPr lang="en-US" sz="4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idiinventory.com</a:t>
            </a:r>
            <a:r>
              <a:rPr lang="en-US" sz="4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433739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329</Words>
  <Application>Microsoft Macintosh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Intercultual diversity inventory</vt:lpstr>
      <vt:lpstr>What is IDI?</vt:lpstr>
      <vt:lpstr>Shared Definitions: WHO, WHAT, HOW?</vt:lpstr>
      <vt:lpstr>The IDI continuum</vt:lpstr>
      <vt:lpstr>Next Steps if you want to take IDI</vt:lpstr>
      <vt:lpstr>Sharing and Q&amp;A</vt:lpstr>
      <vt:lpstr>IDI Qualified Administrator</vt:lpstr>
      <vt:lpstr>Learn more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Intercultual diversity inventory</dc:title>
  <dc:creator>Rev. Teresita Valeriano</dc:creator>
  <cp:lastModifiedBy>Rev. Teresita Valeriano</cp:lastModifiedBy>
  <cp:revision>6</cp:revision>
  <dcterms:created xsi:type="dcterms:W3CDTF">2022-02-22T20:21:51Z</dcterms:created>
  <dcterms:modified xsi:type="dcterms:W3CDTF">2022-02-23T22:40:32Z</dcterms:modified>
</cp:coreProperties>
</file>